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_rels/slide104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99.xml.rels" ContentType="application/vnd.openxmlformats-package.relationships+xml"/>
  <Override PartName="/ppt/slides/_rels/slide42.xml.rels" ContentType="application/vnd.openxmlformats-package.relationships+xml"/>
  <Override PartName="/ppt/slides/_rels/slide98.xml.rels" ContentType="application/vnd.openxmlformats-package.relationships+xml"/>
  <Override PartName="/ppt/slides/_rels/slide41.xml.rels" ContentType="application/vnd.openxmlformats-package.relationships+xml"/>
  <Override PartName="/ppt/slides/_rels/slide97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95.xml.rels" ContentType="application/vnd.openxmlformats-package.relationships+xml"/>
  <Override PartName="/ppt/slides/_rels/slide36.xml.rels" ContentType="application/vnd.openxmlformats-package.relationships+xml"/>
  <Override PartName="/ppt/slides/_rels/slide94.xml.rels" ContentType="application/vnd.openxmlformats-package.relationships+xml"/>
  <Override PartName="/ppt/slides/_rels/slide35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92.xml.rels" ContentType="application/vnd.openxmlformats-package.relationships+xml"/>
  <Override PartName="/ppt/slides/_rels/slide9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00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86.xml.rels" ContentType="application/vnd.openxmlformats-package.relationships+xml"/>
  <Override PartName="/ppt/slides/_rels/slide24.xml.rels" ContentType="application/vnd.openxmlformats-package.relationships+xml"/>
  <Override PartName="/ppt/slides/_rels/slide82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85.xml.rels" ContentType="application/vnd.openxmlformats-package.relationships+xml"/>
  <Override PartName="/ppt/slides/_rels/slide23.xml.rels" ContentType="application/vnd.openxmlformats-package.relationships+xml"/>
  <Override PartName="/ppt/slides/_rels/slide81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101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02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33.xml.rels" ContentType="application/vnd.openxmlformats-package.relationships+xml"/>
  <Override PartName="/ppt/slides/_rels/slide19.xml.rels" ContentType="application/vnd.openxmlformats-package.relationships+xml"/>
  <Override PartName="/ppt/slides/_rels/slide39.xml.rels" ContentType="application/vnd.openxmlformats-package.relationships+xml"/>
  <Override PartName="/ppt/slides/_rels/slide90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83.xml.rels" ContentType="application/vnd.openxmlformats-package.relationships+xml"/>
  <Override PartName="/ppt/slides/_rels/slide69.xml.rels" ContentType="application/vnd.openxmlformats-package.relationships+xml"/>
  <Override PartName="/ppt/slides/_rels/slide10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11.xml.rels" ContentType="application/vnd.openxmlformats-package.relationships+xml"/>
  <Override PartName="/ppt/slides/_rels/slide21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105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53.xml.rels" ContentType="application/vnd.openxmlformats-package.relationships+xml"/>
  <Override PartName="/ppt/slides/_rels/slide107.xml.rels" ContentType="application/vnd.openxmlformats-package.relationships+xml"/>
  <Override PartName="/ppt/slides/_rels/slide54.xml.rels" ContentType="application/vnd.openxmlformats-package.relationships+xml"/>
  <Override PartName="/ppt/slides/_rels/slide108.xml.rels" ContentType="application/vnd.openxmlformats-package.relationships+xml"/>
  <Override PartName="/ppt/slides/_rels/slide55.xml.rels" ContentType="application/vnd.openxmlformats-package.relationships+xml"/>
  <Override PartName="/ppt/slides/_rels/slide109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65.xml.rels" ContentType="application/vnd.openxmlformats-package.relationships+xml"/>
  <Override PartName="/ppt/slides/_rels/slide9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87.xml.rels" ContentType="application/vnd.openxmlformats-package.relationships+xml"/>
  <Override PartName="/ppt/slides/_rels/slide31.xml.rels" ContentType="application/vnd.openxmlformats-package.relationships+xml"/>
  <Override PartName="/ppt/slides/_rels/slide88.xml.rels" ContentType="application/vnd.openxmlformats-package.relationships+xml"/>
  <Override PartName="/ppt/slides/_rels/slide32.xml.rels" ContentType="application/vnd.openxmlformats-package.relationships+xml"/>
  <Override PartName="/ppt/slides/_rels/slide89.xml.rels" ContentType="application/vnd.openxmlformats-package.relationships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9.xml" ContentType="application/vnd.openxmlformats-officedocument.presentationml.slide+xml"/>
  <Override PartName="/ppt/slides/slide10.xml" ContentType="application/vnd.openxmlformats-officedocument.presentationml.slide+xml"/>
  <Override PartName="/ppt/slides/slide104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4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9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00.xml" ContentType="application/vnd.openxmlformats-officedocument.presentationml.slide+xml"/>
  <Override PartName="/ppt/slides/slide65.xml" ContentType="application/vnd.openxmlformats-officedocument.presentationml.slide+xml"/>
  <Override PartName="/ppt/slides/slide101.xml" ContentType="application/vnd.openxmlformats-officedocument.presentationml.slide+xml"/>
  <Override PartName="/ppt/slides/slide66.xml" ContentType="application/vnd.openxmlformats-officedocument.presentationml.slide+xml"/>
  <Override PartName="/ppt/slides/slide102.xml" ContentType="application/vnd.openxmlformats-officedocument.presentationml.slide+xml"/>
  <Override PartName="/ppt/slides/slide67.xml" ContentType="application/vnd.openxmlformats-officedocument.presentationml.slide+xml"/>
  <Override PartName="/ppt/slides/slide103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110.xml" ContentType="application/vnd.openxmlformats-officedocument.presentationml.slide+xml"/>
  <Override PartName="/ppt/slides/slide75.xml" ContentType="application/vnd.openxmlformats-officedocument.presentationml.slide+xml"/>
  <Override PartName="/ppt/slides/slide111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_rels/presentation.xml.rels" ContentType="application/vnd.openxmlformats-package.relationships+xml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 w="36000"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 w="36000"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 w="36000"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 w="36000"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 w="3600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 w="36000"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 w="36000"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 w="36000"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912D829-F3AF-4B2D-B58E-70B228BE4F11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BD57804-CD15-434C-A53F-7DE372EC2E86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199409C-6026-4EAC-AD05-85BDFEB8CA16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7A2C42B-DF56-4FEC-9E8E-2D5C04E2BCD4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codepen.io/bee-arcade/pen/8d2f166e69166dc9af1051f64437c959?editors=1010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5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hyperlink" Target="https://codepen.io/fullstackccu/pen/bJZoxv" TargetMode="External"/><Relationship Id="rId3" Type="http://schemas.openxmlformats.org/officeDocument/2006/relationships/slideLayout" Target="../slideLayouts/slideLayout37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37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NmJaOM" TargetMode="Externa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37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37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37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37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gyEmNr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7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4/ex2/index.html" TargetMode="External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codepen.io/fullstackccu/pen/gyEmNr?editors=1111" TargetMode="External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Operators/this#As_a_DOM_event_handler" TargetMode="External"/><Relationship Id="rId2" Type="http://schemas.openxmlformats.org/officeDocument/2006/relationships/hyperlink" Target="https://codepen.io/fullstackccu/pen/ZZPKYj?editors=1111" TargetMode="External"/><Relationship Id="rId3" Type="http://schemas.openxmlformats.org/officeDocument/2006/relationships/hyperlink" Target="https://codepen.io/fullstackccu/live/ZZPKYj" TargetMode="External"/><Relationship Id="rId4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codepen.io/fullstackccu/pen/gyEmNr?editors=1111" TargetMode="External"/><Relationship Id="rId3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s://developer.mozilla.org/en-US/docs/Web/API/HTMLButtonElement" TargetMode="External"/><Relationship Id="rId3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hyperlink" Target="https://codepen.io/fullstackccu/pen/LvayZP" TargetMode="External"/><Relationship Id="rId3" Type="http://schemas.openxmlformats.org/officeDocument/2006/relationships/hyperlink" Target="https://codepen.io/fullstackccu/full/LvayZP" TargetMode="External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LvayZP?editors=1111" TargetMode="External"/><Relationship Id="rId2" Type="http://schemas.openxmlformats.org/officeDocument/2006/relationships/hyperlink" Target="https://codepen.io/fullstackccu/full/LvayZP" TargetMode="External"/><Relationship Id="rId3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full/MRxowN" TargetMode="Externa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wZOeRb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wZOeRb" TargetMode="Externa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Guide/Events/Creating_and_triggering_events" TargetMode="External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hyperlink" Target="https://codepen.io/fullstackccu/pen/axMyvE" TargetMode="External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hyperlink" Target="https://codepen.io/fullstackccu/pen/axMyvE" TargetMode="External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3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full/PgyMWm" TargetMode="Externa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hyperlink" Target="https://codepen.io/fullstackccu/pen/axMyvE" TargetMode="External"/><Relationship Id="rId3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axMyvE" TargetMode="External"/><Relationship Id="rId2" Type="http://schemas.openxmlformats.org/officeDocument/2006/relationships/hyperlink" Target="https://codepen.io/fullstackccu/full/axMyvE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Guide/Events/Creating_and_triggering_events#Adding_custom_data_&#8211;_CustomEvent()" TargetMode="External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Guide/Events/Creating_and_triggering_events#Adding_custom_data_&#8211;_CustomEvent()" TargetMode="External"/><Relationship Id="rId2" Type="http://schemas.openxmlformats.org/officeDocument/2006/relationships/image" Target="../media/image58.png"/><Relationship Id="rId3" Type="http://schemas.openxmlformats.org/officeDocument/2006/relationships/hyperlink" Target="https://codepen.io/fullstackccu/pen/yrwoXb?editors=0010" TargetMode="External"/><Relationship Id="rId4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First-class_function" TargetMode="External"/><Relationship Id="rId2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First-class_function" TargetMode="External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codepen.io/fullstackccu/pen/XQxvMQ" TargetMode="External"/><Relationship Id="rId3" Type="http://schemas.openxmlformats.org/officeDocument/2006/relationships/slideLayout" Target="../slideLayouts/slideLayout3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First-class_function" TargetMode="External"/><Relationship Id="rId2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jRegLp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Function" TargetMode="External"/><Relationship Id="rId2" Type="http://schemas.openxmlformats.org/officeDocument/2006/relationships/hyperlink" Target="https://developer.mozilla.org/en-US/docs/Web/JavaScript/Reference/Global_Objects/Function/name" TargetMode="External"/><Relationship Id="rId3" Type="http://schemas.openxmlformats.org/officeDocument/2006/relationships/hyperlink" Target="https://developer.mozilla.org/en-US/docs/Web/JavaScript/Reference/Global_Objects/Function/name" TargetMode="External"/><Relationship Id="rId4" Type="http://schemas.openxmlformats.org/officeDocument/2006/relationships/hyperlink" Target="https://codepen.io/fullstackccu/pen/axMyqj" TargetMode="External"/><Relationship Id="rId5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Function" TargetMode="External"/><Relationship Id="rId2" Type="http://schemas.openxmlformats.org/officeDocument/2006/relationships/hyperlink" Target="https://developer.mozilla.org/en-US/docs/Web/JavaScript/Reference/Global_Objects/Function/call" TargetMode="External"/><Relationship Id="rId3" Type="http://schemas.openxmlformats.org/officeDocument/2006/relationships/hyperlink" Target="https://codepen.io/fullstackccu/pen/wZOqjG" TargetMode="External"/><Relationship Id="rId4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hyperlink" Target="http://www.ecma-international.org/ecma-262/6.0/#sec-function-calls" TargetMode="External"/><Relationship Id="rId2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JavaScript/Reference/Global_Objects/Function" TargetMode="External"/><Relationship Id="rId2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wZOqxW" TargetMode="External"/><Relationship Id="rId2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wZOqxW" TargetMode="External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axMLLe" TargetMode="External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axMLLe" TargetMode="External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7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Callback_(computer_programming)" TargetMode="External"/><Relationship Id="rId2" Type="http://schemas.openxmlformats.org/officeDocument/2006/relationships/slideLayout" Target="../slideLayouts/slideLayout1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4/ex1/index.html" TargetMode="External"/><Relationship Id="rId2" Type="http://schemas.openxmlformats.org/officeDocument/2006/relationships/slideLayout" Target="../slideLayouts/slideLayout1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bJZoxv" TargetMode="External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4102165: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383480" y="5723640"/>
            <a:ext cx="67370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 initial attempt might look like this.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Google Shape;118;p22" descr=""/>
          <p:cNvPicPr/>
          <p:nvPr/>
        </p:nvPicPr>
        <p:blipFill>
          <a:blip r:embed="rId2"/>
          <a:stretch/>
        </p:blipFill>
        <p:spPr>
          <a:xfrm>
            <a:off x="1023120" y="415440"/>
            <a:ext cx="7097400" cy="50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in a method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782640" y="1685160"/>
            <a:ext cx="7324920" cy="334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sayHello()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.name + ' says hello');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{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name: 'Ice Bear',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hobbies: ['knitting', 'cooking', 'dancing'],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: sayHello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bear.greeting();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2" name="Google Shape;790;p113" descr=""/>
          <p:cNvPicPr/>
          <p:nvPr/>
        </p:nvPicPr>
        <p:blipFill>
          <a:blip r:embed="rId1"/>
          <a:srcRect l="0" t="43774" r="0" b="0"/>
          <a:stretch/>
        </p:blipFill>
        <p:spPr>
          <a:xfrm>
            <a:off x="556920" y="5214960"/>
            <a:ext cx="7143480" cy="140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3" dur="indefinite" restart="never" nodeType="tmRoot">
          <p:childTnLst>
            <p:seq>
              <p:cTn id="1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795;p114" descr=""/>
          <p:cNvPicPr/>
          <p:nvPr/>
        </p:nvPicPr>
        <p:blipFill>
          <a:blip r:embed="rId1"/>
          <a:stretch/>
        </p:blipFill>
        <p:spPr>
          <a:xfrm>
            <a:off x="1567800" y="303120"/>
            <a:ext cx="6008400" cy="5067360"/>
          </a:xfrm>
          <a:prstGeom prst="rect">
            <a:avLst/>
          </a:prstGeom>
          <a:ln>
            <a:noFill/>
          </a:ln>
        </p:spPr>
      </p:pic>
      <p:sp>
        <p:nvSpPr>
          <p:cNvPr id="484" name="TextShape 1"/>
          <p:cNvSpPr txBox="1"/>
          <p:nvPr/>
        </p:nvSpPr>
        <p:spPr>
          <a:xfrm>
            <a:off x="583200" y="5546880"/>
            <a:ext cx="79772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the output of the code above?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5" dur="indefinite" restart="never" nodeType="tmRoot">
          <p:childTnLst>
            <p:seq>
              <p:cTn id="1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801;p115" descr=""/>
          <p:cNvPicPr/>
          <p:nvPr/>
        </p:nvPicPr>
        <p:blipFill>
          <a:blip r:embed="rId1"/>
          <a:stretch/>
        </p:blipFill>
        <p:spPr>
          <a:xfrm>
            <a:off x="1567800" y="303120"/>
            <a:ext cx="6008400" cy="5067360"/>
          </a:xfrm>
          <a:prstGeom prst="rect">
            <a:avLst/>
          </a:prstGeom>
          <a:ln>
            <a:noFill/>
          </a:ln>
        </p:spPr>
      </p:pic>
      <p:pic>
        <p:nvPicPr>
          <p:cNvPr id="486" name="Google Shape;802;p115" descr=""/>
          <p:cNvPicPr/>
          <p:nvPr/>
        </p:nvPicPr>
        <p:blipFill>
          <a:blip r:embed="rId2"/>
          <a:stretch/>
        </p:blipFill>
        <p:spPr>
          <a:xfrm>
            <a:off x="2148120" y="5523120"/>
            <a:ext cx="4847400" cy="118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0" y="5546880"/>
            <a:ext cx="907200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the output of the code above, if we click the button?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Google Shape;808;p116" descr=""/>
          <p:cNvPicPr/>
          <p:nvPr/>
        </p:nvPicPr>
        <p:blipFill>
          <a:blip r:embed="rId2"/>
          <a:stretch/>
        </p:blipFill>
        <p:spPr>
          <a:xfrm>
            <a:off x="1168560" y="651960"/>
            <a:ext cx="6806520" cy="3403080"/>
          </a:xfrm>
          <a:prstGeom prst="rect">
            <a:avLst/>
          </a:prstGeom>
          <a:ln>
            <a:noFill/>
          </a:ln>
        </p:spPr>
      </p:pic>
      <p:pic>
        <p:nvPicPr>
          <p:cNvPr id="489" name="Google Shape;809;p116" descr=""/>
          <p:cNvPicPr/>
          <p:nvPr/>
        </p:nvPicPr>
        <p:blipFill>
          <a:blip r:embed="rId3"/>
          <a:stretch/>
        </p:blipFill>
        <p:spPr>
          <a:xfrm>
            <a:off x="1271880" y="4576320"/>
            <a:ext cx="3927600" cy="449280"/>
          </a:xfrm>
          <a:prstGeom prst="rect">
            <a:avLst/>
          </a:prstGeom>
          <a:ln>
            <a:noFill/>
          </a:ln>
        </p:spPr>
      </p:pic>
      <p:pic>
        <p:nvPicPr>
          <p:cNvPr id="490" name="Google Shape;810;p116" descr=""/>
          <p:cNvPicPr/>
          <p:nvPr/>
        </p:nvPicPr>
        <p:blipFill>
          <a:blip r:embed="rId4"/>
          <a:stretch/>
        </p:blipFill>
        <p:spPr>
          <a:xfrm>
            <a:off x="5533200" y="4428720"/>
            <a:ext cx="2323800" cy="894960"/>
          </a:xfrm>
          <a:prstGeom prst="rect">
            <a:avLst/>
          </a:prstGeom>
          <a:ln>
            <a:noFill/>
          </a:ln>
        </p:spPr>
      </p:pic>
    </p:spTree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815;p117" descr=""/>
          <p:cNvPicPr/>
          <p:nvPr/>
        </p:nvPicPr>
        <p:blipFill>
          <a:blip r:embed="rId1"/>
          <a:stretch/>
        </p:blipFill>
        <p:spPr>
          <a:xfrm>
            <a:off x="1168560" y="347040"/>
            <a:ext cx="6806520" cy="3403080"/>
          </a:xfrm>
          <a:prstGeom prst="rect">
            <a:avLst/>
          </a:prstGeom>
          <a:ln>
            <a:noFill/>
          </a:ln>
        </p:spPr>
      </p:pic>
      <p:pic>
        <p:nvPicPr>
          <p:cNvPr id="492" name="Google Shape;816;p117" descr=""/>
          <p:cNvPicPr/>
          <p:nvPr/>
        </p:nvPicPr>
        <p:blipFill>
          <a:blip r:embed="rId2"/>
          <a:stretch/>
        </p:blipFill>
        <p:spPr>
          <a:xfrm>
            <a:off x="1271880" y="4271400"/>
            <a:ext cx="3927600" cy="449280"/>
          </a:xfrm>
          <a:prstGeom prst="rect">
            <a:avLst/>
          </a:prstGeom>
          <a:ln>
            <a:noFill/>
          </a:ln>
        </p:spPr>
      </p:pic>
      <p:pic>
        <p:nvPicPr>
          <p:cNvPr id="493" name="Google Shape;817;p117" descr=""/>
          <p:cNvPicPr/>
          <p:nvPr/>
        </p:nvPicPr>
        <p:blipFill>
          <a:blip r:embed="rId3"/>
          <a:stretch/>
        </p:blipFill>
        <p:spPr>
          <a:xfrm>
            <a:off x="5533200" y="4123800"/>
            <a:ext cx="2323800" cy="894960"/>
          </a:xfrm>
          <a:prstGeom prst="rect">
            <a:avLst/>
          </a:prstGeom>
          <a:ln>
            <a:noFill/>
          </a:ln>
        </p:spPr>
      </p:pic>
      <p:pic>
        <p:nvPicPr>
          <p:cNvPr id="494" name="Google Shape;818;p117" descr=""/>
          <p:cNvPicPr/>
          <p:nvPr/>
        </p:nvPicPr>
        <p:blipFill>
          <a:blip r:embed="rId4"/>
          <a:stretch/>
        </p:blipFill>
        <p:spPr>
          <a:xfrm>
            <a:off x="2165040" y="5171760"/>
            <a:ext cx="4813560" cy="12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9" dur="indefinite" restart="never" nodeType="tmRoot">
          <p:childTnLst>
            <p:seq>
              <p:cTn id="2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823;p118" descr=""/>
          <p:cNvPicPr/>
          <p:nvPr/>
        </p:nvPicPr>
        <p:blipFill>
          <a:blip r:embed="rId1"/>
          <a:stretch/>
        </p:blipFill>
        <p:spPr>
          <a:xfrm>
            <a:off x="1168560" y="575640"/>
            <a:ext cx="6806520" cy="3403080"/>
          </a:xfrm>
          <a:prstGeom prst="rect">
            <a:avLst/>
          </a:prstGeom>
          <a:ln>
            <a:noFill/>
          </a:ln>
        </p:spPr>
      </p:pic>
      <p:pic>
        <p:nvPicPr>
          <p:cNvPr id="496" name="Google Shape;824;p118" descr=""/>
          <p:cNvPicPr/>
          <p:nvPr/>
        </p:nvPicPr>
        <p:blipFill>
          <a:blip r:embed="rId2"/>
          <a:srcRect l="0" t="0" r="0" b="62590"/>
          <a:stretch/>
        </p:blipFill>
        <p:spPr>
          <a:xfrm>
            <a:off x="2089440" y="3979080"/>
            <a:ext cx="4813560" cy="525240"/>
          </a:xfrm>
          <a:prstGeom prst="rect">
            <a:avLst/>
          </a:prstGeom>
          <a:ln>
            <a:noFill/>
          </a:ln>
        </p:spPr>
      </p:pic>
      <p:sp>
        <p:nvSpPr>
          <p:cNvPr id="497" name="CustomShape 1"/>
          <p:cNvSpPr/>
          <p:nvPr/>
        </p:nvSpPr>
        <p:spPr>
          <a:xfrm>
            <a:off x="617040" y="5154840"/>
            <a:ext cx="7758720" cy="1283760"/>
          </a:xfrm>
          <a:prstGeom prst="roundRect">
            <a:avLst>
              <a:gd name="adj" fmla="val 16667"/>
            </a:avLst>
          </a:prstGeom>
          <a:solidFill>
            <a:srgbClr val="f4e772">
              <a:alpha val="3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called as a method, the value of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object on which the method was called.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813960" y="2577240"/>
            <a:ext cx="35424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3"/>
          <p:cNvSpPr/>
          <p:nvPr/>
        </p:nvSpPr>
        <p:spPr>
          <a:xfrm>
            <a:off x="1448640" y="1735200"/>
            <a:ext cx="35424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01" dur="indefinite" restart="never" nodeType="tmRoot">
          <p:childTnLst>
            <p:seq>
              <p:cTn id="2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832;p119" descr=""/>
          <p:cNvPicPr/>
          <p:nvPr/>
        </p:nvPicPr>
        <p:blipFill>
          <a:blip r:embed="rId1"/>
          <a:stretch/>
        </p:blipFill>
        <p:spPr>
          <a:xfrm>
            <a:off x="1168560" y="575640"/>
            <a:ext cx="6806520" cy="3403080"/>
          </a:xfrm>
          <a:prstGeom prst="rect">
            <a:avLst/>
          </a:prstGeom>
          <a:ln>
            <a:noFill/>
          </a:ln>
        </p:spPr>
      </p:pic>
      <p:pic>
        <p:nvPicPr>
          <p:cNvPr id="501" name="Google Shape;833;p119" descr=""/>
          <p:cNvPicPr/>
          <p:nvPr/>
        </p:nvPicPr>
        <p:blipFill>
          <a:blip r:embed="rId2"/>
          <a:srcRect l="0" t="53661" r="0" b="0"/>
          <a:stretch/>
        </p:blipFill>
        <p:spPr>
          <a:xfrm>
            <a:off x="2089800" y="4095720"/>
            <a:ext cx="4813560" cy="626040"/>
          </a:xfrm>
          <a:prstGeom prst="rect">
            <a:avLst/>
          </a:prstGeom>
          <a:ln>
            <a:noFill/>
          </a:ln>
        </p:spPr>
      </p:pic>
      <p:sp>
        <p:nvSpPr>
          <p:cNvPr id="502" name="CustomShape 1"/>
          <p:cNvSpPr/>
          <p:nvPr/>
        </p:nvSpPr>
        <p:spPr>
          <a:xfrm>
            <a:off x="617040" y="4838400"/>
            <a:ext cx="7758720" cy="1823400"/>
          </a:xfrm>
          <a:prstGeom prst="roundRect">
            <a:avLst>
              <a:gd name="adj" fmla="val 16667"/>
            </a:avLst>
          </a:prstGeom>
          <a:solidFill>
            <a:srgbClr val="f4e772">
              <a:alpha val="3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when called from an event handler,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DOM object to which the event was attached.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Since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&lt;button&gt;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doesn't have a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characterName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property, we see "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 says hell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813960" y="3436560"/>
            <a:ext cx="35424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3"/>
          <p:cNvSpPr/>
          <p:nvPr/>
        </p:nvSpPr>
        <p:spPr>
          <a:xfrm>
            <a:off x="1448640" y="1735200"/>
            <a:ext cx="35424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03" dur="indefinite" restart="never" nodeType="tmRoot">
          <p:childTnLst>
            <p:seq>
              <p:cTn id="2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, revisited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parameter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passed to every function in JavaScript.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JavaScript assigns this to be a different value depending on how it is used.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called as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object on which the method was called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called from 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handler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DOM element on which the event handler was attached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5" dur="indefinite" restart="never" nodeType="tmRoot">
          <p:childTnLst>
            <p:seq>
              <p:cTn id="2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, revisited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someFunction.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valueOfThis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bind()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Returns a new function that is a copy of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in this new function,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always set to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valueOfThis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no matter how the function is invoked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7" dur="indefinite" restart="never" nodeType="tmRoot">
          <p:childTnLst>
            <p:seq>
              <p:cTn id="2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249480" y="1613160"/>
            <a:ext cx="8733600" cy="3326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someValue = this;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</a:t>
            </a:r>
            <a:r>
              <a:rPr b="1" i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(someValue);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is saying: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Make a copy of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which will be the exact same as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except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always set 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someValue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value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someValue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which is the value of the new object since we are in the constructor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9" dur="indefinite" restart="never" nodeType="tmRoot">
          <p:childTnLst>
            <p:seq>
              <p:cTn id="2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383480" y="5723640"/>
            <a:ext cx="67370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 initial attempt might look like this.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Google Shape;124;p23" descr=""/>
          <p:cNvPicPr/>
          <p:nvPr/>
        </p:nvPicPr>
        <p:blipFill>
          <a:blip r:embed="rId2"/>
          <a:stretch/>
        </p:blipFill>
        <p:spPr>
          <a:xfrm>
            <a:off x="1023120" y="415440"/>
            <a:ext cx="7097400" cy="503208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1168200" y="3773880"/>
            <a:ext cx="5935680" cy="15408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3"/>
          <p:cNvSpPr/>
          <p:nvPr/>
        </p:nvSpPr>
        <p:spPr>
          <a:xfrm>
            <a:off x="1471320" y="2720520"/>
            <a:ext cx="6185520" cy="3236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1593360" y="1425960"/>
            <a:ext cx="2355120" cy="3236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716400" y="1765800"/>
            <a:ext cx="8040240" cy="3326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</a:t>
            </a:r>
            <a:r>
              <a:rPr b="1" i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(this);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of course, you don't need the intermediate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someValue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variable.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1" dur="indefinite" restart="never" nodeType="tmRoot">
          <p:childTnLst>
            <p:seq>
              <p:cTn id="2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Callback: Present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TextShape 2"/>
          <p:cNvSpPr txBox="1"/>
          <p:nvPr/>
        </p:nvSpPr>
        <p:spPr>
          <a:xfrm>
            <a:off x="782640" y="3783240"/>
            <a:ext cx="7578360" cy="495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 can fix this error message by binding the method: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TextShape 3"/>
          <p:cNvSpPr txBox="1"/>
          <p:nvPr/>
        </p:nvSpPr>
        <p:spPr>
          <a:xfrm>
            <a:off x="782640" y="4579920"/>
            <a:ext cx="7578360" cy="132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 solution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6" name="Google Shape;868;p124" descr=""/>
          <p:cNvPicPr/>
          <p:nvPr/>
        </p:nvPicPr>
        <p:blipFill>
          <a:blip r:embed="rId2"/>
          <a:stretch/>
        </p:blipFill>
        <p:spPr>
          <a:xfrm>
            <a:off x="844200" y="1895040"/>
            <a:ext cx="7167240" cy="158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3" dur="indefinite" restart="never" nodeType="tmRoot">
          <p:childTnLst>
            <p:seq>
              <p:cTn id="2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32;p24" descr=""/>
          <p:cNvPicPr/>
          <p:nvPr/>
        </p:nvPicPr>
        <p:blipFill>
          <a:blip r:embed="rId1"/>
          <a:stretch/>
        </p:blipFill>
        <p:spPr>
          <a:xfrm>
            <a:off x="152280" y="1569240"/>
            <a:ext cx="8838720" cy="29707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183" name="TextShape 1"/>
          <p:cNvSpPr txBox="1"/>
          <p:nvPr/>
        </p:nvSpPr>
        <p:spPr>
          <a:xfrm>
            <a:off x="1383480" y="5495040"/>
            <a:ext cx="67370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when we run it, that gives us "clicked: undefined"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Why?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1038960" y="4943880"/>
            <a:ext cx="67370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That's because the value of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not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object; it is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element to which we've attached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event handler.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Google Shape;139;p25" descr=""/>
          <p:cNvPicPr/>
          <p:nvPr/>
        </p:nvPicPr>
        <p:blipFill>
          <a:blip r:embed="rId1"/>
          <a:stretch/>
        </p:blipFill>
        <p:spPr>
          <a:xfrm>
            <a:off x="152280" y="498240"/>
            <a:ext cx="5409000" cy="4210920"/>
          </a:xfrm>
          <a:prstGeom prst="rect">
            <a:avLst/>
          </a:prstGeom>
          <a:ln>
            <a:noFill/>
          </a:ln>
        </p:spPr>
      </p:pic>
      <p:pic>
        <p:nvPicPr>
          <p:cNvPr id="186" name="Google Shape;140;p25" descr=""/>
          <p:cNvPicPr/>
          <p:nvPr/>
        </p:nvPicPr>
        <p:blipFill>
          <a:blip r:embed="rId2"/>
          <a:stretch/>
        </p:blipFill>
        <p:spPr>
          <a:xfrm>
            <a:off x="5697720" y="3197880"/>
            <a:ext cx="3013920" cy="1395360"/>
          </a:xfrm>
          <a:prstGeom prst="rect">
            <a:avLst/>
          </a:prstGeom>
          <a:ln>
            <a:noFill/>
          </a:ln>
        </p:spPr>
      </p:pic>
      <p:pic>
        <p:nvPicPr>
          <p:cNvPr id="187" name="Google Shape;141;p25" descr=""/>
          <p:cNvPicPr/>
          <p:nvPr/>
        </p:nvPicPr>
        <p:blipFill>
          <a:blip r:embed="rId3"/>
          <a:stretch/>
        </p:blipFill>
        <p:spPr>
          <a:xfrm>
            <a:off x="6001560" y="498240"/>
            <a:ext cx="2406240" cy="26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What?!?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in the constructor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4572000" y="2188080"/>
            <a:ext cx="4122720" cy="3278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the constructor of a class,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refers to the new object that is being created.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That's the same meaning as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Java or C++.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319320" y="2188080"/>
            <a:ext cx="4122720" cy="286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constructor(x,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in the constructor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5956920" y="2857320"/>
            <a:ext cx="3069720" cy="2112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Here's roughly the equivalent code in Java.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refers to the new object that is being created.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319320" y="1837800"/>
            <a:ext cx="5337000" cy="4486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// Java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public 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public Point(int x, int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 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public int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public int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in Java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782640" y="5211000"/>
            <a:ext cx="7856640" cy="1379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Java,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always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refers to the new instance being created, no matter what method you're calling it from, or how that method is invoked.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782640" y="1616400"/>
            <a:ext cx="6204600" cy="3594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// Java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public 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String toString()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return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.x + ", " +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.y;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in JavaScript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782640" y="1770840"/>
            <a:ext cx="7578360" cy="463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toString()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return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.x + ", " +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.y;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3"/>
          <p:cNvSpPr txBox="1"/>
          <p:nvPr/>
        </p:nvSpPr>
        <p:spPr>
          <a:xfrm>
            <a:off x="782640" y="5211000"/>
            <a:ext cx="7856640" cy="1379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in JavaScript,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have a different meaning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if used outside of the constructor, depending on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context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which the function is called.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Today: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More custom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revisited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First-class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Next: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Asynchronous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onsolas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fetch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Promise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in JavaScript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782640" y="1770840"/>
            <a:ext cx="7578360" cy="159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toString()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return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+ ", " +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782640" y="3826080"/>
            <a:ext cx="7856640" cy="209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JavaScript,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implicit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parameter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that is passed to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JavaScript 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including functions not defined in a class!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value of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parameter changes depending on how it is called.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in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782640" y="1560240"/>
            <a:ext cx="7578360" cy="2911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console.log('Clicked!');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button = document.querySelector('button');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button.addEventListener('click', onClick);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782640" y="4587840"/>
            <a:ext cx="7856640" cy="2097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used in an event handler,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set to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element to which that the event was added.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live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198;p34" descr=""/>
          <p:cNvPicPr/>
          <p:nvPr/>
        </p:nvPicPr>
        <p:blipFill>
          <a:blip r:embed="rId1"/>
          <a:srcRect l="0" t="54112" r="0" b="0"/>
          <a:stretch/>
        </p:blipFill>
        <p:spPr>
          <a:xfrm>
            <a:off x="699840" y="484920"/>
            <a:ext cx="6811560" cy="2485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09" name="TextShape 1"/>
          <p:cNvSpPr txBox="1"/>
          <p:nvPr/>
        </p:nvSpPr>
        <p:spPr>
          <a:xfrm>
            <a:off x="616320" y="3245400"/>
            <a:ext cx="8093520" cy="232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console.log('Clicked!');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button = document.querySelector('button');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button.addEventListener('click', onClick);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684000" y="5706720"/>
            <a:ext cx="7758720" cy="867240"/>
          </a:xfrm>
          <a:prstGeom prst="roundRect">
            <a:avLst>
              <a:gd name="adj" fmla="val 16667"/>
            </a:avLst>
          </a:prstGeom>
          <a:solidFill>
            <a:srgbClr val="f4e772">
              <a:alpha val="3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this refers to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because it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was invoked by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05;p35" descr=""/>
          <p:cNvPicPr/>
          <p:nvPr/>
        </p:nvPicPr>
        <p:blipFill>
          <a:blip r:embed="rId1"/>
          <a:stretch/>
        </p:blipFill>
        <p:spPr>
          <a:xfrm>
            <a:off x="152280" y="1569240"/>
            <a:ext cx="8838720" cy="29707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12" name="TextShape 1"/>
          <p:cNvSpPr txBox="1"/>
          <p:nvPr/>
        </p:nvSpPr>
        <p:spPr>
          <a:xfrm>
            <a:off x="1383480" y="5495040"/>
            <a:ext cx="67370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Let's revisit our undefined text…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48000" y="4892760"/>
            <a:ext cx="7758720" cy="867240"/>
          </a:xfrm>
          <a:prstGeom prst="roundRect">
            <a:avLst>
              <a:gd name="adj" fmla="val 16667"/>
            </a:avLst>
          </a:prstGeom>
          <a:solidFill>
            <a:srgbClr val="f4e772">
              <a:alpha val="3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the constructor,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refers to the new object we're creating. No problems here.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Google Shape;212;p36" descr=""/>
          <p:cNvPicPr/>
          <p:nvPr/>
        </p:nvPicPr>
        <p:blipFill>
          <a:blip r:embed="rId1"/>
          <a:srcRect l="0" t="0" r="0" b="35924"/>
          <a:stretch/>
        </p:blipFill>
        <p:spPr>
          <a:xfrm>
            <a:off x="1023120" y="1163520"/>
            <a:ext cx="7097400" cy="33789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92640" y="3646080"/>
            <a:ext cx="7758720" cy="2407680"/>
          </a:xfrm>
          <a:prstGeom prst="roundRect">
            <a:avLst>
              <a:gd name="adj" fmla="val 16667"/>
            </a:avLst>
          </a:prstGeom>
          <a:solidFill>
            <a:srgbClr val="f4e772">
              <a:alpha val="3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in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will mean something different depending on how the function is called.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That is because we are using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a function that is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 constructor.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Google Shape;218;p37" descr=""/>
          <p:cNvPicPr/>
          <p:nvPr/>
        </p:nvPicPr>
        <p:blipFill>
          <a:blip r:embed="rId1"/>
          <a:srcRect l="0" t="76585" r="0" b="0"/>
          <a:stretch/>
        </p:blipFill>
        <p:spPr>
          <a:xfrm>
            <a:off x="1023120" y="1808640"/>
            <a:ext cx="7097400" cy="15080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692640" y="4317480"/>
            <a:ext cx="7758720" cy="1274040"/>
          </a:xfrm>
          <a:prstGeom prst="roundRect">
            <a:avLst>
              <a:gd name="adj" fmla="val 16667"/>
            </a:avLst>
          </a:prstGeom>
          <a:solidFill>
            <a:srgbClr val="f4e772">
              <a:alpha val="3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Specifically, because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attached to the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via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Google Shape;224;p38" descr=""/>
          <p:cNvPicPr/>
          <p:nvPr/>
        </p:nvPicPr>
        <p:blipFill>
          <a:blip r:embed="rId1"/>
          <a:srcRect l="0" t="50053" r="0" b="0"/>
          <a:stretch/>
        </p:blipFill>
        <p:spPr>
          <a:xfrm>
            <a:off x="1023120" y="1145520"/>
            <a:ext cx="7097400" cy="2728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29;p39" descr=""/>
          <p:cNvPicPr/>
          <p:nvPr/>
        </p:nvPicPr>
        <p:blipFill>
          <a:blip r:embed="rId1"/>
          <a:srcRect l="0" t="50053" r="0" b="0"/>
          <a:stretch/>
        </p:blipFill>
        <p:spPr>
          <a:xfrm>
            <a:off x="1023120" y="1009800"/>
            <a:ext cx="7097400" cy="2728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20" name="CustomShape 1"/>
          <p:cNvSpPr/>
          <p:nvPr/>
        </p:nvSpPr>
        <p:spPr>
          <a:xfrm>
            <a:off x="692640" y="4160160"/>
            <a:ext cx="7758720" cy="2396520"/>
          </a:xfrm>
          <a:prstGeom prst="roundRect">
            <a:avLst>
              <a:gd name="adj" fmla="val 16667"/>
            </a:avLst>
          </a:prstGeom>
          <a:solidFill>
            <a:srgbClr val="f4e772">
              <a:alpha val="3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...we know the value of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will be the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element when the click event is fired and invokes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Since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HTMLButtonElement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doesn't have a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text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this.text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undefined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160640" y="2607480"/>
            <a:ext cx="376560" cy="33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36;p40" descr=""/>
          <p:cNvPicPr/>
          <p:nvPr/>
        </p:nvPicPr>
        <p:blipFill>
          <a:blip r:embed="rId1"/>
          <a:srcRect l="0" t="75793" r="0" b="0"/>
          <a:stretch/>
        </p:blipFill>
        <p:spPr>
          <a:xfrm>
            <a:off x="1038600" y="2949840"/>
            <a:ext cx="7097400" cy="15444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23" name="TextShape 1"/>
          <p:cNvSpPr txBox="1"/>
          <p:nvPr/>
        </p:nvSpPr>
        <p:spPr>
          <a:xfrm>
            <a:off x="782640" y="4938840"/>
            <a:ext cx="7578360" cy="154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It'd be nice if we could set the value of 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be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object, like it is in the constructor.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Google Shape;238;p40" descr=""/>
          <p:cNvPicPr/>
          <p:nvPr/>
        </p:nvPicPr>
        <p:blipFill>
          <a:blip r:embed="rId2"/>
          <a:srcRect l="0" t="0" r="0" b="80599"/>
          <a:stretch/>
        </p:blipFill>
        <p:spPr>
          <a:xfrm>
            <a:off x="1053720" y="476640"/>
            <a:ext cx="7097400" cy="13233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25" name="TextShape 2"/>
          <p:cNvSpPr txBox="1"/>
          <p:nvPr/>
        </p:nvSpPr>
        <p:spPr>
          <a:xfrm>
            <a:off x="1280880" y="1927800"/>
            <a:ext cx="7578360" cy="154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4976280" y="3120120"/>
            <a:ext cx="69300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4"/>
          <p:cNvSpPr/>
          <p:nvPr/>
        </p:nvSpPr>
        <p:spPr>
          <a:xfrm>
            <a:off x="1620360" y="1217880"/>
            <a:ext cx="693000" cy="2876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5"/>
          <p:cNvSpPr/>
          <p:nvPr/>
        </p:nvSpPr>
        <p:spPr>
          <a:xfrm>
            <a:off x="1620360" y="1505880"/>
            <a:ext cx="693000" cy="2876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47;p41" descr=""/>
          <p:cNvPicPr/>
          <p:nvPr/>
        </p:nvPicPr>
        <p:blipFill>
          <a:blip r:embed="rId1"/>
          <a:stretch/>
        </p:blipFill>
        <p:spPr>
          <a:xfrm>
            <a:off x="503280" y="1894320"/>
            <a:ext cx="8335800" cy="2658240"/>
          </a:xfrm>
          <a:prstGeom prst="rect">
            <a:avLst/>
          </a:prstGeom>
          <a:ln>
            <a:noFill/>
          </a:ln>
        </p:spPr>
      </p:pic>
      <p:sp>
        <p:nvSpPr>
          <p:cNvPr id="23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"Bind" the value of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782640" y="4727160"/>
            <a:ext cx="7578360" cy="1544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That is what this line of code does: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"Hey, use the current value of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(And the current value of this is the new object, since we're in the constructor)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Live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165680" y="3835080"/>
            <a:ext cx="6871680" cy="68400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11760" y="8784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Today: Open your mind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Google Shape;68;p15" descr=""/>
          <p:cNvPicPr/>
          <p:nvPr/>
        </p:nvPicPr>
        <p:blipFill>
          <a:blip r:embed="rId1"/>
          <a:stretch/>
        </p:blipFill>
        <p:spPr>
          <a:xfrm>
            <a:off x="522720" y="1089720"/>
            <a:ext cx="8309160" cy="553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249480" y="1613160"/>
            <a:ext cx="8733600" cy="3326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someValue = this;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</a:t>
            </a:r>
            <a:r>
              <a:rPr b="1" i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(someValue);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is saying: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Make a copy of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which will be the exact same as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except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always set 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someValue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value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someValue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which is the value of the new object since we are in the constructor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716400" y="1765800"/>
            <a:ext cx="8040240" cy="3326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</a:t>
            </a:r>
            <a:r>
              <a:rPr b="1" i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methodName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(this);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of course, you don't need the intermediate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someValue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variable.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782640" y="550836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Live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One more time...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in the constructor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the constructor refers to the new object you are creating.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constructor(x,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in a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a function that is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 constructor has a different value, depending on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 the function is called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.u);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invoked as a response to an event, the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will be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Event.targetElement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or the element onto which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event handler was attached.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consistent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782640" y="1560240"/>
            <a:ext cx="42624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constructor(x,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.u);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4964400" y="1959480"/>
            <a:ext cx="3300120" cy="14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Right now,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the constructor always refers to the new object we're creating...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consistent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782640" y="1560240"/>
            <a:ext cx="42624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constructor(x,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.u);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5045400" y="4069440"/>
            <a:ext cx="3300120" cy="14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refers to a different value, depending on how onClick is called.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consistent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782640" y="1560240"/>
            <a:ext cx="42624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constructor(x,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.u);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5045040" y="1800000"/>
            <a:ext cx="3773520" cy="30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It'd be nice if we could make the "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value in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Refer to the new object we're constructing, instead of things like the dom element, etc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make it always refer to the new object we're constructing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consistent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852120" y="1560240"/>
            <a:ext cx="80362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constructor(x,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this.onClick = this.onClick.bind(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someParam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852120" y="4204800"/>
            <a:ext cx="7508520" cy="22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That's what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does: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It is saying, "Hey, in the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function, I want the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value to always be </a:t>
            </a: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someParam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," i.e. the value that we are passing as a parameter to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consistent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782640" y="1560240"/>
            <a:ext cx="80362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constructor(x,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this.onClick = this.onClick.bind(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someParam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.u);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4910040" y="3883680"/>
            <a:ext cx="3707640" cy="22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want the value of 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be the value of the new object being created.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other words, we want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someParam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be the value of the new object being created.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Open your mind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782640" y="1560240"/>
            <a:ext cx="7578360" cy="3669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next few lectures are probably the most conceptually difficult in the entire quarter.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 going to be exploring a few ways in which JavaScript is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very, very different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from other programming languages you know.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Google Shape;75;p16" descr=""/>
          <p:cNvPicPr/>
          <p:nvPr/>
        </p:nvPicPr>
        <p:blipFill>
          <a:blip r:embed="rId1"/>
          <a:stretch/>
        </p:blipFill>
        <p:spPr>
          <a:xfrm>
            <a:off x="4476600" y="4011840"/>
            <a:ext cx="3952080" cy="2634840"/>
          </a:xfrm>
          <a:prstGeom prst="rect">
            <a:avLst/>
          </a:prstGeom>
          <a:ln>
            <a:noFill/>
          </a:ln>
        </p:spPr>
      </p:pic>
      <p:sp>
        <p:nvSpPr>
          <p:cNvPr id="158" name="TextShape 3"/>
          <p:cNvSpPr txBox="1"/>
          <p:nvPr/>
        </p:nvSpPr>
        <p:spPr>
          <a:xfrm>
            <a:off x="648000" y="4424760"/>
            <a:ext cx="3119040" cy="2055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will likely push on your understanding of how programming languages work!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consistent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782640" y="1560240"/>
            <a:ext cx="80362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constructor(x,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this.onClick = this.onClick.bind(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someParam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.u);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910040" y="3883680"/>
            <a:ext cx="3707640" cy="22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the constructor, how do we access the new object being created?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consistent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782640" y="1560240"/>
            <a:ext cx="80362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class Point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constructor(x, y)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 = x;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.y = y;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this.onClick = this.onClick.bind(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.x);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.u);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5018400" y="3762000"/>
            <a:ext cx="3707640" cy="22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the constructor, the new object is referenced by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Now the </a:t>
            </a:r>
            <a:r>
              <a:rPr b="0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always referring to the new object.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What were we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trying to do again?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Buttons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301320" y="4849200"/>
            <a:ext cx="8591040" cy="179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want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Fill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&lt;div id="menu"&gt;&lt;/div&gt;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with buttons A, B, and 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Update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with the button that was clicked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Live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Google Shape;341;p55" descr=""/>
          <p:cNvPicPr/>
          <p:nvPr/>
        </p:nvPicPr>
        <p:blipFill>
          <a:blip r:embed="rId2"/>
          <a:stretch/>
        </p:blipFill>
        <p:spPr>
          <a:xfrm>
            <a:off x="6361920" y="1770480"/>
            <a:ext cx="2530440" cy="22662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68" name="Google Shape;342;p55" descr=""/>
          <p:cNvPicPr/>
          <p:nvPr/>
        </p:nvPicPr>
        <p:blipFill>
          <a:blip r:embed="rId3"/>
          <a:stretch/>
        </p:blipFill>
        <p:spPr>
          <a:xfrm>
            <a:off x="371160" y="1653840"/>
            <a:ext cx="5628600" cy="319536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6000120" y="1899000"/>
            <a:ext cx="269640" cy="1416600"/>
          </a:xfrm>
          <a:prstGeom prst="leftBrace">
            <a:avLst>
              <a:gd name="adj1" fmla="val 128389"/>
              <a:gd name="adj2" fmla="val 50000"/>
            </a:avLst>
          </a:prstGeom>
          <a:noFill/>
          <a:ln w="3816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"/>
          <p:cNvSpPr/>
          <p:nvPr/>
        </p:nvSpPr>
        <p:spPr>
          <a:xfrm>
            <a:off x="6046200" y="3510000"/>
            <a:ext cx="269640" cy="363240"/>
          </a:xfrm>
          <a:prstGeom prst="leftBrace">
            <a:avLst>
              <a:gd name="adj1" fmla="val 128389"/>
              <a:gd name="adj2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"/>
          <p:cNvSpPr/>
          <p:nvPr/>
        </p:nvSpPr>
        <p:spPr>
          <a:xfrm flipH="1" rot="10800000">
            <a:off x="6044040" y="3994200"/>
            <a:ext cx="1960920" cy="3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6"/>
          <p:cNvSpPr/>
          <p:nvPr/>
        </p:nvSpPr>
        <p:spPr>
          <a:xfrm flipH="1" rot="10800000">
            <a:off x="6000120" y="3618720"/>
            <a:ext cx="2471040" cy="101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(Contrived) OO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400680" y="1617480"/>
            <a:ext cx="5613480" cy="480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For practice, we'll write this using 2 classes: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Has an array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Also updates the &lt;h1&gt; with what was clicked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Notifies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when clicked, so that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update the &lt;h1&gt;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094080" y="357336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Menu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6659640" y="519480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6898320" y="4426560"/>
            <a:ext cx="68400" cy="75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6"/>
          <p:cNvSpPr/>
          <p:nvPr/>
        </p:nvSpPr>
        <p:spPr>
          <a:xfrm>
            <a:off x="6811920" y="53474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6964200" y="54997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7126920" y="4489200"/>
            <a:ext cx="2111040" cy="79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Has a list of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Google Shape;359;p56" descr=""/>
          <p:cNvPicPr/>
          <p:nvPr/>
        </p:nvPicPr>
        <p:blipFill>
          <a:blip r:embed="rId1"/>
          <a:stretch/>
        </p:blipFill>
        <p:spPr>
          <a:xfrm>
            <a:off x="7270560" y="1684080"/>
            <a:ext cx="1608120" cy="1440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994680" y="5546160"/>
            <a:ext cx="67370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Partial solution: We create a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class, which creates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3" name="Google Shape;365;p57" descr=""/>
          <p:cNvPicPr/>
          <p:nvPr/>
        </p:nvPicPr>
        <p:blipFill>
          <a:blip r:embed="rId2"/>
          <a:stretch/>
        </p:blipFill>
        <p:spPr>
          <a:xfrm>
            <a:off x="152280" y="634680"/>
            <a:ext cx="8838720" cy="445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720000" y="3633480"/>
            <a:ext cx="722052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Then we create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(and the menu creates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s) when the page loads.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Google Shape;371;p58" descr=""/>
          <p:cNvPicPr/>
          <p:nvPr/>
        </p:nvPicPr>
        <p:blipFill>
          <a:blip r:embed="rId2"/>
          <a:stretch/>
        </p:blipFill>
        <p:spPr>
          <a:xfrm>
            <a:off x="2409840" y="2294280"/>
            <a:ext cx="4323960" cy="5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Update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Menu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when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clicked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511560" y="51606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Our current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doesn't do much.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Google Shape;378;p59" descr=""/>
          <p:cNvPicPr/>
          <p:nvPr/>
        </p:nvPicPr>
        <p:blipFill>
          <a:blip r:embed="rId1"/>
          <a:stretch/>
        </p:blipFill>
        <p:spPr>
          <a:xfrm>
            <a:off x="212760" y="1735200"/>
            <a:ext cx="6099120" cy="3072600"/>
          </a:xfrm>
          <a:prstGeom prst="rect">
            <a:avLst/>
          </a:prstGeom>
          <a:ln>
            <a:noFill/>
          </a:ln>
        </p:spPr>
      </p:pic>
      <p:pic>
        <p:nvPicPr>
          <p:cNvPr id="289" name="Google Shape;379;p59" descr=""/>
          <p:cNvPicPr/>
          <p:nvPr/>
        </p:nvPicPr>
        <p:blipFill>
          <a:blip r:embed="rId2"/>
          <a:srcRect l="0" t="0" r="73016" b="0"/>
          <a:stretch/>
        </p:blipFill>
        <p:spPr>
          <a:xfrm>
            <a:off x="6568560" y="2049840"/>
            <a:ext cx="2415600" cy="24433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Update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Menu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when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clicked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82640" y="570348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want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update the &lt;h1&gt; when one of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 are clicked.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 do we do this?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Google Shape;386;p60" descr=""/>
          <p:cNvPicPr/>
          <p:nvPr/>
        </p:nvPicPr>
        <p:blipFill>
          <a:blip r:embed="rId1"/>
          <a:stretch/>
        </p:blipFill>
        <p:spPr>
          <a:xfrm>
            <a:off x="272880" y="1626480"/>
            <a:ext cx="5975280" cy="4076640"/>
          </a:xfrm>
          <a:prstGeom prst="rect">
            <a:avLst/>
          </a:prstGeom>
          <a:ln>
            <a:noFill/>
          </a:ln>
        </p:spPr>
      </p:pic>
      <p:pic>
        <p:nvPicPr>
          <p:cNvPr id="293" name="Google Shape;387;p60" descr=""/>
          <p:cNvPicPr/>
          <p:nvPr/>
        </p:nvPicPr>
        <p:blipFill>
          <a:blip r:embed="rId2"/>
          <a:stretch/>
        </p:blipFill>
        <p:spPr>
          <a:xfrm>
            <a:off x="6448680" y="1831680"/>
            <a:ext cx="2473920" cy="22154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Communicating upstream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37640" y="214128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Menu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1400760" y="402516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Google Shape;395;p61" descr=""/>
          <p:cNvPicPr/>
          <p:nvPr/>
        </p:nvPicPr>
        <p:blipFill>
          <a:blip r:embed="rId1"/>
          <a:stretch/>
        </p:blipFill>
        <p:spPr>
          <a:xfrm>
            <a:off x="2504160" y="1778040"/>
            <a:ext cx="1962000" cy="1338480"/>
          </a:xfrm>
          <a:prstGeom prst="rect">
            <a:avLst/>
          </a:prstGeom>
          <a:ln>
            <a:noFill/>
          </a:ln>
        </p:spPr>
      </p:pic>
      <p:pic>
        <p:nvPicPr>
          <p:cNvPr id="298" name="Google Shape;396;p61" descr=""/>
          <p:cNvPicPr/>
          <p:nvPr/>
        </p:nvPicPr>
        <p:blipFill>
          <a:blip r:embed="rId2"/>
          <a:stretch/>
        </p:blipFill>
        <p:spPr>
          <a:xfrm>
            <a:off x="4305960" y="3116880"/>
            <a:ext cx="4539240" cy="3621240"/>
          </a:xfrm>
          <a:prstGeom prst="rect">
            <a:avLst/>
          </a:prstGeom>
          <a:ln>
            <a:noFill/>
          </a:ln>
        </p:spPr>
      </p:pic>
      <p:sp>
        <p:nvSpPr>
          <p:cNvPr id="299" name="CustomShape 4"/>
          <p:cNvSpPr/>
          <p:nvPr/>
        </p:nvSpPr>
        <p:spPr>
          <a:xfrm>
            <a:off x="1541880" y="299448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5"/>
          <p:cNvSpPr/>
          <p:nvPr/>
        </p:nvSpPr>
        <p:spPr>
          <a:xfrm>
            <a:off x="356040" y="5546880"/>
            <a:ext cx="3722760" cy="10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thing that knows it was clicked...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165960" y="329868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Has a reference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But first, a review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of ES6 classes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Communicating upstream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737640" y="214128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Menu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1400760" y="402516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Google Shape;407;p62" descr=""/>
          <p:cNvPicPr/>
          <p:nvPr/>
        </p:nvPicPr>
        <p:blipFill>
          <a:blip r:embed="rId1"/>
          <a:stretch/>
        </p:blipFill>
        <p:spPr>
          <a:xfrm>
            <a:off x="3800520" y="1657440"/>
            <a:ext cx="5192640" cy="3542400"/>
          </a:xfrm>
          <a:prstGeom prst="rect">
            <a:avLst/>
          </a:prstGeom>
          <a:ln>
            <a:noFill/>
          </a:ln>
        </p:spPr>
      </p:pic>
      <p:pic>
        <p:nvPicPr>
          <p:cNvPr id="306" name="Google Shape;408;p62" descr=""/>
          <p:cNvPicPr/>
          <p:nvPr/>
        </p:nvPicPr>
        <p:blipFill>
          <a:blip r:embed="rId2"/>
          <a:stretch/>
        </p:blipFill>
        <p:spPr>
          <a:xfrm>
            <a:off x="4183200" y="5392800"/>
            <a:ext cx="1677600" cy="1338480"/>
          </a:xfrm>
          <a:prstGeom prst="rect">
            <a:avLst/>
          </a:prstGeom>
          <a:ln>
            <a:noFill/>
          </a:ln>
        </p:spPr>
      </p:pic>
      <p:sp>
        <p:nvSpPr>
          <p:cNvPr id="307" name="CustomShape 4"/>
          <p:cNvSpPr/>
          <p:nvPr/>
        </p:nvSpPr>
        <p:spPr>
          <a:xfrm>
            <a:off x="1541880" y="299448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5"/>
          <p:cNvSpPr/>
          <p:nvPr/>
        </p:nvSpPr>
        <p:spPr>
          <a:xfrm>
            <a:off x="356040" y="5546880"/>
            <a:ext cx="3722760" cy="10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the thing that can update the header.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6"/>
          <p:cNvSpPr/>
          <p:nvPr/>
        </p:nvSpPr>
        <p:spPr>
          <a:xfrm>
            <a:off x="165960" y="329868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Has a reference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Communicating upstream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737640" y="214128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Menu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1400760" y="402516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Google Shape;419;p63" descr=""/>
          <p:cNvPicPr/>
          <p:nvPr/>
        </p:nvPicPr>
        <p:blipFill>
          <a:blip r:embed="rId1"/>
          <a:stretch/>
        </p:blipFill>
        <p:spPr>
          <a:xfrm>
            <a:off x="5298480" y="1581840"/>
            <a:ext cx="3581280" cy="2443320"/>
          </a:xfrm>
          <a:prstGeom prst="rect">
            <a:avLst/>
          </a:prstGeom>
          <a:ln>
            <a:noFill/>
          </a:ln>
        </p:spPr>
      </p:pic>
      <p:pic>
        <p:nvPicPr>
          <p:cNvPr id="314" name="Google Shape;420;p63" descr=""/>
          <p:cNvPicPr/>
          <p:nvPr/>
        </p:nvPicPr>
        <p:blipFill>
          <a:blip r:embed="rId2"/>
          <a:stretch/>
        </p:blipFill>
        <p:spPr>
          <a:xfrm>
            <a:off x="5298480" y="4217040"/>
            <a:ext cx="3309840" cy="2640600"/>
          </a:xfrm>
          <a:prstGeom prst="rect">
            <a:avLst/>
          </a:prstGeom>
          <a:ln>
            <a:noFill/>
          </a:ln>
        </p:spPr>
      </p:pic>
      <p:sp>
        <p:nvSpPr>
          <p:cNvPr id="315" name="CustomShape 4"/>
          <p:cNvSpPr/>
          <p:nvPr/>
        </p:nvSpPr>
        <p:spPr>
          <a:xfrm>
            <a:off x="1541880" y="299448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5"/>
          <p:cNvSpPr/>
          <p:nvPr/>
        </p:nvSpPr>
        <p:spPr>
          <a:xfrm>
            <a:off x="367920" y="5305680"/>
            <a:ext cx="4024080" cy="10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It needs to be possible for a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tell the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that it has been clicked.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165960" y="329868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Has a reference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7"/>
          <p:cNvSpPr/>
          <p:nvPr/>
        </p:nvSpPr>
        <p:spPr>
          <a:xfrm>
            <a:off x="2075040" y="299448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8"/>
          <p:cNvSpPr/>
          <p:nvPr/>
        </p:nvSpPr>
        <p:spPr>
          <a:xfrm>
            <a:off x="2568960" y="314712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 was clicked!"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9"/>
          <p:cNvSpPr/>
          <p:nvPr/>
        </p:nvSpPr>
        <p:spPr>
          <a:xfrm>
            <a:off x="4822560" y="3587400"/>
            <a:ext cx="603000" cy="2848320"/>
          </a:xfrm>
          <a:custGeom>
            <a:avLst/>
            <a:gdLst/>
            <a:ahLst/>
            <a:rect l="l" t="t" r="r" b="b"/>
            <a:pathLst>
              <a:path w="24141" h="113949">
                <a:moveTo>
                  <a:pt x="24141" y="113949"/>
                </a:moveTo>
                <a:cubicBezTo>
                  <a:pt x="20122" y="104001"/>
                  <a:pt x="226" y="73254"/>
                  <a:pt x="25" y="54262"/>
                </a:cubicBezTo>
                <a:cubicBezTo>
                  <a:pt x="-176" y="35271"/>
                  <a:pt x="19118" y="9044"/>
                  <a:pt x="22936" y="0"/>
                </a:cubicBez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One strategy for doing this: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Custom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Custom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782640" y="1636560"/>
            <a:ext cx="7578360" cy="495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listen to and dispatch Custom Events to communicate between classes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mdn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event = new CustomEvent(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eventNameString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optionalParameterObject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element.addEventListener(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eventNameString, functionName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element.dispatchEvent(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eventNameString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Custom Events on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773640" y="1458000"/>
            <a:ext cx="7578360" cy="495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CustomEvent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 only be listened to / dispatched on HTML elements,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not on arbitrary class instances.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Therefore we are going to be adding/dispatching events on the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object, so that events can be globally listened to/dispatched.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.addEventListener(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eventNameString, functionName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.dispatchEvent(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eventNameString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Define a custom 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We'll define a custom event called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'button-click'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will listen for the event: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document.addEventListener(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'button-click', this.showButtonClicked);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will dispatch the event: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document.dispatchEvent(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new CustomEvent('button-click'));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398600" y="4834440"/>
            <a:ext cx="67370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first attempt: We should listen for the custom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'button-click'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in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Google Shape;455;p68" descr=""/>
          <p:cNvPicPr/>
          <p:nvPr/>
        </p:nvPicPr>
        <p:blipFill>
          <a:blip r:embed="rId1"/>
          <a:stretch/>
        </p:blipFill>
        <p:spPr>
          <a:xfrm>
            <a:off x="834120" y="378360"/>
            <a:ext cx="7475760" cy="376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460;p69" descr=""/>
          <p:cNvPicPr/>
          <p:nvPr/>
        </p:nvPicPr>
        <p:blipFill>
          <a:blip r:embed="rId1"/>
          <a:stretch/>
        </p:blipFill>
        <p:spPr>
          <a:xfrm>
            <a:off x="834120" y="212760"/>
            <a:ext cx="7475760" cy="3766320"/>
          </a:xfrm>
          <a:prstGeom prst="rect">
            <a:avLst/>
          </a:prstGeom>
          <a:ln>
            <a:noFill/>
          </a:ln>
        </p:spPr>
      </p:pic>
      <p:sp>
        <p:nvSpPr>
          <p:cNvPr id="331" name="TextShape 1"/>
          <p:cNvSpPr txBox="1"/>
          <p:nvPr/>
        </p:nvSpPr>
        <p:spPr>
          <a:xfrm>
            <a:off x="104400" y="590832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first attempt: Listen for the custom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'button-click'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in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Menu.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Note the call to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!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2" name="Google Shape;462;p69" descr=""/>
          <p:cNvPicPr/>
          <p:nvPr/>
        </p:nvPicPr>
        <p:blipFill>
          <a:blip r:embed="rId3"/>
          <a:stretch/>
        </p:blipFill>
        <p:spPr>
          <a:xfrm>
            <a:off x="834120" y="212760"/>
            <a:ext cx="7366320" cy="551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467;p70" descr=""/>
          <p:cNvPicPr/>
          <p:nvPr/>
        </p:nvPicPr>
        <p:blipFill>
          <a:blip r:embed="rId1"/>
          <a:stretch/>
        </p:blipFill>
        <p:spPr>
          <a:xfrm>
            <a:off x="834120" y="212760"/>
            <a:ext cx="7475760" cy="3766320"/>
          </a:xfrm>
          <a:prstGeom prst="rect">
            <a:avLst/>
          </a:prstGeom>
          <a:ln>
            <a:noFill/>
          </a:ln>
        </p:spPr>
      </p:pic>
      <p:sp>
        <p:nvSpPr>
          <p:cNvPr id="334" name="TextShape 1"/>
          <p:cNvSpPr txBox="1"/>
          <p:nvPr/>
        </p:nvSpPr>
        <p:spPr>
          <a:xfrm>
            <a:off x="104400" y="5908320"/>
            <a:ext cx="854568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first attempt: Listen for the custom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'button-click'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in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Menu.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Note the call to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bind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!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Google Shape;469;p70" descr=""/>
          <p:cNvPicPr/>
          <p:nvPr/>
        </p:nvPicPr>
        <p:blipFill>
          <a:blip r:embed="rId3"/>
          <a:stretch/>
        </p:blipFill>
        <p:spPr>
          <a:xfrm>
            <a:off x="834120" y="212760"/>
            <a:ext cx="7366320" cy="551448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1208520" y="1434240"/>
            <a:ext cx="632520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3"/>
          <p:cNvSpPr/>
          <p:nvPr/>
        </p:nvSpPr>
        <p:spPr>
          <a:xfrm>
            <a:off x="1214640" y="3320280"/>
            <a:ext cx="698580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4"/>
          <p:cNvSpPr/>
          <p:nvPr/>
        </p:nvSpPr>
        <p:spPr>
          <a:xfrm>
            <a:off x="1032480" y="4110840"/>
            <a:ext cx="6232320" cy="11606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749520" y="5308200"/>
            <a:ext cx="764496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Then we want to dispatch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'button-click'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in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event handler in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Google Shape;478;p71" descr=""/>
          <p:cNvPicPr/>
          <p:nvPr/>
        </p:nvPicPr>
        <p:blipFill>
          <a:blip r:embed="rId1"/>
          <a:srcRect l="0" t="0" r="0" b="3227"/>
          <a:stretch/>
        </p:blipFill>
        <p:spPr>
          <a:xfrm>
            <a:off x="1453320" y="184320"/>
            <a:ext cx="6237000" cy="500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Buttons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301320" y="4849200"/>
            <a:ext cx="8591040" cy="179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want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Fill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&lt;div id="menu"&gt;&lt;/div&gt;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with buttons A, B, and 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Update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with the button that was clicked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Live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Google Shape;88;p18" descr=""/>
          <p:cNvPicPr/>
          <p:nvPr/>
        </p:nvPicPr>
        <p:blipFill>
          <a:blip r:embed="rId2"/>
          <a:stretch/>
        </p:blipFill>
        <p:spPr>
          <a:xfrm>
            <a:off x="6361920" y="1770480"/>
            <a:ext cx="2530440" cy="22662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163" name="Google Shape;89;p18" descr=""/>
          <p:cNvPicPr/>
          <p:nvPr/>
        </p:nvPicPr>
        <p:blipFill>
          <a:blip r:embed="rId3"/>
          <a:stretch/>
        </p:blipFill>
        <p:spPr>
          <a:xfrm>
            <a:off x="371160" y="1653840"/>
            <a:ext cx="5628600" cy="319536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6000120" y="1899000"/>
            <a:ext cx="269640" cy="1416600"/>
          </a:xfrm>
          <a:prstGeom prst="leftBrace">
            <a:avLst>
              <a:gd name="adj1" fmla="val 128389"/>
              <a:gd name="adj2" fmla="val 50000"/>
            </a:avLst>
          </a:prstGeom>
          <a:noFill/>
          <a:ln w="3816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"/>
          <p:cNvSpPr/>
          <p:nvPr/>
        </p:nvSpPr>
        <p:spPr>
          <a:xfrm>
            <a:off x="6046200" y="3510000"/>
            <a:ext cx="269640" cy="363240"/>
          </a:xfrm>
          <a:prstGeom prst="leftBrace">
            <a:avLst>
              <a:gd name="adj1" fmla="val 128389"/>
              <a:gd name="adj2" fmla="val 50000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5"/>
          <p:cNvSpPr/>
          <p:nvPr/>
        </p:nvSpPr>
        <p:spPr>
          <a:xfrm flipH="1" rot="10800000">
            <a:off x="6044040" y="3994200"/>
            <a:ext cx="1960920" cy="3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"/>
          <p:cNvSpPr/>
          <p:nvPr/>
        </p:nvSpPr>
        <p:spPr>
          <a:xfrm flipH="1" rot="10800000">
            <a:off x="6000120" y="3618720"/>
            <a:ext cx="2471040" cy="101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489;p73" descr=""/>
          <p:cNvPicPr/>
          <p:nvPr/>
        </p:nvPicPr>
        <p:blipFill>
          <a:blip r:embed="rId1"/>
          <a:stretch/>
        </p:blipFill>
        <p:spPr>
          <a:xfrm>
            <a:off x="1405080" y="184320"/>
            <a:ext cx="6791040" cy="5001840"/>
          </a:xfrm>
          <a:prstGeom prst="rect">
            <a:avLst/>
          </a:prstGeom>
          <a:ln>
            <a:noFill/>
          </a:ln>
        </p:spPr>
      </p:pic>
      <p:sp>
        <p:nvSpPr>
          <p:cNvPr id="342" name="TextShape 1"/>
          <p:cNvSpPr txBox="1"/>
          <p:nvPr/>
        </p:nvSpPr>
        <p:spPr>
          <a:xfrm>
            <a:off x="749520" y="5308200"/>
            <a:ext cx="764496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Dispatch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'button-click'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 in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onClick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event handler in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1847520" y="4254480"/>
            <a:ext cx="634824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792000" y="4743720"/>
            <a:ext cx="740376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we try it out, the event dispatching seems to work… but our output is "null was clicked"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Live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5" name="Google Shape;497;p74" descr=""/>
          <p:cNvPicPr/>
          <p:nvPr/>
        </p:nvPicPr>
        <p:blipFill>
          <a:blip r:embed="rId3"/>
          <a:srcRect l="0" t="2362" r="0" b="0"/>
          <a:stretch/>
        </p:blipFill>
        <p:spPr>
          <a:xfrm>
            <a:off x="152280" y="542520"/>
            <a:ext cx="8838720" cy="333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720000" y="5131440"/>
            <a:ext cx="7992000" cy="152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problem is we are adding custom event listeners to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meaning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event.currentTarget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going to be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and not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&lt;button&gt;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Google Shape;503;p75" descr=""/>
          <p:cNvPicPr/>
          <p:nvPr/>
        </p:nvPicPr>
        <p:blipFill>
          <a:blip r:embed="rId1"/>
          <a:stretch/>
        </p:blipFill>
        <p:spPr>
          <a:xfrm>
            <a:off x="1586160" y="150840"/>
            <a:ext cx="6361920" cy="4762440"/>
          </a:xfrm>
          <a:prstGeom prst="rect">
            <a:avLst/>
          </a:prstGeom>
          <a:ln>
            <a:noFill/>
          </a:ln>
        </p:spPr>
      </p:pic>
      <p:sp>
        <p:nvSpPr>
          <p:cNvPr id="348" name="CustomShape 2"/>
          <p:cNvSpPr/>
          <p:nvPr/>
        </p:nvSpPr>
        <p:spPr>
          <a:xfrm>
            <a:off x="1908000" y="2837880"/>
            <a:ext cx="107604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Communicating upstream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737640" y="214128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Menu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1400760" y="402516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1541880" y="299448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5"/>
          <p:cNvSpPr/>
          <p:nvPr/>
        </p:nvSpPr>
        <p:spPr>
          <a:xfrm>
            <a:off x="345960" y="5182920"/>
            <a:ext cx="4024080" cy="10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knows some button was clicked… How do we tell the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Menu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which button was clicked?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Google Shape;514;p76" descr=""/>
          <p:cNvPicPr/>
          <p:nvPr/>
        </p:nvPicPr>
        <p:blipFill>
          <a:blip r:embed="rId1"/>
          <a:stretch/>
        </p:blipFill>
        <p:spPr>
          <a:xfrm>
            <a:off x="5284800" y="1429200"/>
            <a:ext cx="3377520" cy="2528640"/>
          </a:xfrm>
          <a:prstGeom prst="rect">
            <a:avLst/>
          </a:prstGeom>
          <a:ln>
            <a:noFill/>
          </a:ln>
        </p:spPr>
      </p:pic>
      <p:pic>
        <p:nvPicPr>
          <p:cNvPr id="355" name="Google Shape;515;p76" descr=""/>
          <p:cNvPicPr/>
          <p:nvPr/>
        </p:nvPicPr>
        <p:blipFill>
          <a:blip r:embed="rId2"/>
          <a:stretch/>
        </p:blipFill>
        <p:spPr>
          <a:xfrm>
            <a:off x="5284800" y="4141440"/>
            <a:ext cx="3581280" cy="2637720"/>
          </a:xfrm>
          <a:prstGeom prst="rect">
            <a:avLst/>
          </a:prstGeom>
          <a:ln>
            <a:noFill/>
          </a:ln>
        </p:spPr>
      </p:pic>
      <p:sp>
        <p:nvSpPr>
          <p:cNvPr id="356" name="CustomShape 6"/>
          <p:cNvSpPr/>
          <p:nvPr/>
        </p:nvSpPr>
        <p:spPr>
          <a:xfrm>
            <a:off x="165960" y="329868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Has a reference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7"/>
          <p:cNvSpPr/>
          <p:nvPr/>
        </p:nvSpPr>
        <p:spPr>
          <a:xfrm>
            <a:off x="2075040" y="299448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8"/>
          <p:cNvSpPr/>
          <p:nvPr/>
        </p:nvSpPr>
        <p:spPr>
          <a:xfrm>
            <a:off x="2568960" y="3147120"/>
            <a:ext cx="1908720" cy="4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"Button B was clicked!"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9"/>
          <p:cNvSpPr/>
          <p:nvPr/>
        </p:nvSpPr>
        <p:spPr>
          <a:xfrm>
            <a:off x="4822560" y="3373200"/>
            <a:ext cx="603000" cy="3062520"/>
          </a:xfrm>
          <a:custGeom>
            <a:avLst/>
            <a:gdLst/>
            <a:ahLst/>
            <a:rect l="l" t="t" r="r" b="b"/>
            <a:pathLst>
              <a:path w="24141" h="113949">
                <a:moveTo>
                  <a:pt x="24141" y="113949"/>
                </a:moveTo>
                <a:cubicBezTo>
                  <a:pt x="20122" y="104001"/>
                  <a:pt x="226" y="73254"/>
                  <a:pt x="25" y="54262"/>
                </a:cubicBezTo>
                <a:cubicBezTo>
                  <a:pt x="-176" y="35271"/>
                  <a:pt x="19118" y="9044"/>
                  <a:pt x="22936" y="0"/>
                </a:cubicBez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CustomEvent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782640" y="1560240"/>
            <a:ext cx="7578360" cy="17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add a parameter to your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CustomEvent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Create an object with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detail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value of this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detail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 can be whatever you'd like.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2" name="Google Shape;526;p77" descr=""/>
          <p:cNvPicPr/>
          <p:nvPr/>
        </p:nvPicPr>
        <p:blipFill>
          <a:blip r:embed="rId2"/>
          <a:stretch/>
        </p:blipFill>
        <p:spPr>
          <a:xfrm>
            <a:off x="714240" y="3619080"/>
            <a:ext cx="7715520" cy="215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CustomEvent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782640" y="1560240"/>
            <a:ext cx="7578360" cy="178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add a parameter to your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CustomEvent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event handler for your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CustomEvent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will be able to access this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detail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 via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Event.detail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5" name="Google Shape;533;p78" descr=""/>
          <p:cNvPicPr/>
          <p:nvPr/>
        </p:nvPicPr>
        <p:blipFill>
          <a:blip r:embed="rId2"/>
          <a:srcRect l="0" t="8181" r="0" b="0"/>
          <a:stretch/>
        </p:blipFill>
        <p:spPr>
          <a:xfrm>
            <a:off x="152280" y="3346200"/>
            <a:ext cx="8838720" cy="2030040"/>
          </a:xfrm>
          <a:prstGeom prst="rect">
            <a:avLst/>
          </a:prstGeom>
          <a:ln>
            <a:noFill/>
          </a:ln>
        </p:spPr>
      </p:pic>
      <p:sp>
        <p:nvSpPr>
          <p:cNvPr id="366" name="TextShape 3"/>
          <p:cNvSpPr txBox="1"/>
          <p:nvPr/>
        </p:nvSpPr>
        <p:spPr>
          <a:xfrm>
            <a:off x="1293120" y="5681880"/>
            <a:ext cx="6737040" cy="82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Finished 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First-class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Recall: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864000" y="1440000"/>
            <a:ext cx="7578360" cy="477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Over the last few weeks, we've been using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as a parameter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dragon.addEventListener(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'pointerdown',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onDragStart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image.addEventListener(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'click',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this._openPresent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How does this actually work?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First-class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in JavaScript are objects.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can be saved in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can be passed as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have properties, like other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can be defined without an identifier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(This is also called having </a:t>
            </a:r>
            <a:r>
              <a:rPr b="1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first-class functions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i.e. functions in JavaScript are "first-class" because they are treated like any other variable/object.)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First-class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72000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Functions in JavaScript are objects.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They can be saved in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They can be passed as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They have properties, like other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They can be defined without an identifier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(This is also called having </a:t>
            </a:r>
            <a:r>
              <a:rPr b="1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first-class functions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i.e. functions in JavaScript are "first-class" because they are treated like any other variable/object.)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TextShape 3"/>
          <p:cNvSpPr txBox="1"/>
          <p:nvPr/>
        </p:nvSpPr>
        <p:spPr>
          <a:xfrm>
            <a:off x="782640" y="535212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??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98;p19" descr=""/>
          <p:cNvPicPr/>
          <p:nvPr/>
        </p:nvPicPr>
        <p:blipFill>
          <a:blip r:embed="rId1"/>
          <a:stretch/>
        </p:blipFill>
        <p:spPr>
          <a:xfrm>
            <a:off x="1157400" y="710280"/>
            <a:ext cx="6879240" cy="4158000"/>
          </a:xfrm>
          <a:prstGeom prst="rect">
            <a:avLst/>
          </a:prstGeom>
          <a:ln>
            <a:noFill/>
          </a:ln>
        </p:spPr>
      </p:pic>
      <p:sp>
        <p:nvSpPr>
          <p:cNvPr id="169" name="TextShape 1"/>
          <p:cNvSpPr txBox="1"/>
          <p:nvPr/>
        </p:nvSpPr>
        <p:spPr>
          <a:xfrm>
            <a:off x="1070280" y="5154120"/>
            <a:ext cx="67370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First step: Create a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class and create three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First-class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782640" y="1560240"/>
            <a:ext cx="7578360" cy="3395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in JavaScript are objects.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can be saved in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can be passed as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have properties, like other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They can be defined without an identifier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(This is also called having </a:t>
            </a:r>
            <a:r>
              <a:rPr b="1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first-class functions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i.e. functions in JavaScript are "first-class" because they are treated like any other variable/object.)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TextShape 3"/>
          <p:cNvSpPr txBox="1"/>
          <p:nvPr/>
        </p:nvSpPr>
        <p:spPr>
          <a:xfrm>
            <a:off x="700920" y="5405400"/>
            <a:ext cx="196848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???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TextShape 4"/>
          <p:cNvSpPr txBox="1"/>
          <p:nvPr/>
        </p:nvSpPr>
        <p:spPr>
          <a:xfrm>
            <a:off x="2669760" y="5123880"/>
            <a:ext cx="5906520" cy="1483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Isn't there like… a fundamental difference between "code" and "data"?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571;p84" descr=""/>
          <p:cNvPicPr/>
          <p:nvPr/>
        </p:nvPicPr>
        <p:blipFill>
          <a:blip r:embed="rId1"/>
          <a:stretch/>
        </p:blipFill>
        <p:spPr>
          <a:xfrm>
            <a:off x="417240" y="160920"/>
            <a:ext cx="8309160" cy="5539320"/>
          </a:xfrm>
          <a:prstGeom prst="rect">
            <a:avLst/>
          </a:prstGeom>
          <a:ln>
            <a:noFill/>
          </a:ln>
        </p:spPr>
      </p:pic>
      <p:sp>
        <p:nvSpPr>
          <p:cNvPr id="380" name="TextShape 1"/>
          <p:cNvSpPr txBox="1"/>
          <p:nvPr/>
        </p:nvSpPr>
        <p:spPr>
          <a:xfrm>
            <a:off x="576000" y="5700600"/>
            <a:ext cx="8064000" cy="995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Be prepared to let go of some assumptions you had about programming languages.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Let's take it all the way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back to first principles...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845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Back to the veeeeery basics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782640" y="1560240"/>
            <a:ext cx="7578360" cy="529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code?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list of instructions your computer can execute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Each line of code is a </a:t>
            </a:r>
            <a:r>
              <a:rPr b="1" lang="en-US" sz="2400" spc="-1" strike="noStrike" u="sng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statement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a function?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labeled group of </a:t>
            </a:r>
            <a:r>
              <a:rPr b="1" lang="en-US" sz="2400" spc="-1" strike="noStrike" u="sng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statements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statements in a function are executed when the function is invoked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a variable?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labeled piece of </a:t>
            </a:r>
            <a:r>
              <a:rPr b="1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Recall: Objects in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Objects in JavaScript are sets of property-value pairs: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</a:t>
            </a: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{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name: 'Ice Bear',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hobbies: ['knitting', 'cooking', 'dancing']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Like any other value, Objects can be saved in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Objects can be passed as parameters to functions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Back to the veeeeery basics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782640" y="1560240"/>
            <a:ext cx="7578360" cy="5297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code?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list of instructions your computer can execute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Each line of code is a </a:t>
            </a:r>
            <a:r>
              <a:rPr b="1" lang="en-US" sz="2400" spc="-1" strike="noStrike" u="sng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statement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a function?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labeled group of </a:t>
            </a:r>
            <a:r>
              <a:rPr b="1" lang="en-US" sz="2400" spc="-1" strike="noStrike" u="sng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statements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statements in a function are executed when the function is invoked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is a variable?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labeled piece of </a:t>
            </a:r>
            <a:r>
              <a:rPr b="1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4638600" y="4955760"/>
            <a:ext cx="4287960" cy="1818720"/>
          </a:xfrm>
          <a:prstGeom prst="roundRect">
            <a:avLst>
              <a:gd name="adj" fmla="val 16667"/>
            </a:avLst>
          </a:prstGeom>
          <a:solidFill>
            <a:srgbClr val="ee7541">
              <a:alpha val="1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could it mean for a function to be an object, i.e. a kind of data?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declare a function in several ways: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myFunction(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params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myFunction = function(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params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myFunction = 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params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=&gt;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variables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myFunction(</a:t>
            </a:r>
            <a:r>
              <a:rPr b="1" i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params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myFunction = function(</a:t>
            </a:r>
            <a:r>
              <a:rPr b="1" i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params</a:t>
            </a: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myFunction = (</a:t>
            </a:r>
            <a:r>
              <a:rPr b="1" i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params</a:t>
            </a: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=&gt;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are invoked in the same way, regardless of how they were declared: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myFunction();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717480" y="1301400"/>
            <a:ext cx="7708680" cy="2745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x = 15;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y = true;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greeting = function()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448920" y="4638600"/>
            <a:ext cx="8407080" cy="206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"A function in JavaScript is an object of type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244440" y="1423440"/>
            <a:ext cx="472680" cy="34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TextShape 2"/>
          <p:cNvSpPr txBox="1"/>
          <p:nvPr/>
        </p:nvSpPr>
        <p:spPr>
          <a:xfrm>
            <a:off x="448920" y="4638600"/>
            <a:ext cx="8335080" cy="206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"A function in JavaScript is an object of type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Function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5740200" y="100080"/>
            <a:ext cx="32371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the interpreter's memory: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4"/>
          <p:cNvSpPr txBox="1"/>
          <p:nvPr/>
        </p:nvSpPr>
        <p:spPr>
          <a:xfrm>
            <a:off x="717480" y="1301400"/>
            <a:ext cx="7708680" cy="2745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x = 15;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y = true;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greeting = function()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Click handler for Button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782640" y="5178240"/>
            <a:ext cx="7578360" cy="1288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Let's make it so that every time we click a button, we print out which button was clicked in the console.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Live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Google Shape;106;p20" descr=""/>
          <p:cNvPicPr/>
          <p:nvPr/>
        </p:nvPicPr>
        <p:blipFill>
          <a:blip r:embed="rId2"/>
          <a:stretch/>
        </p:blipFill>
        <p:spPr>
          <a:xfrm>
            <a:off x="608760" y="1847880"/>
            <a:ext cx="7926120" cy="25927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244440" y="1880640"/>
            <a:ext cx="472680" cy="34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TextShape 2"/>
          <p:cNvSpPr txBox="1"/>
          <p:nvPr/>
        </p:nvSpPr>
        <p:spPr>
          <a:xfrm>
            <a:off x="448920" y="4638600"/>
            <a:ext cx="8335080" cy="206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"A function in JavaScript is an object of type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Function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5740200" y="100080"/>
            <a:ext cx="32371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the interpreter's memory: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7403040" y="675000"/>
            <a:ext cx="834120" cy="550080"/>
          </a:xfrm>
          <a:prstGeom prst="rect">
            <a:avLst/>
          </a:prstGeom>
          <a:solidFill>
            <a:srgbClr val="cfe2f3">
              <a:alpha val="2000"/>
            </a:srgbClr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TextShape 5"/>
          <p:cNvSpPr txBox="1"/>
          <p:nvPr/>
        </p:nvSpPr>
        <p:spPr>
          <a:xfrm>
            <a:off x="6072480" y="568440"/>
            <a:ext cx="1154520" cy="762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TextShape 6"/>
          <p:cNvSpPr txBox="1"/>
          <p:nvPr/>
        </p:nvSpPr>
        <p:spPr>
          <a:xfrm>
            <a:off x="717480" y="1301400"/>
            <a:ext cx="7708680" cy="2745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x = 15;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let y = true;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greeting = function()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244440" y="2664000"/>
            <a:ext cx="472680" cy="34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extShape 2"/>
          <p:cNvSpPr txBox="1"/>
          <p:nvPr/>
        </p:nvSpPr>
        <p:spPr>
          <a:xfrm>
            <a:off x="448920" y="4638600"/>
            <a:ext cx="8479080" cy="206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"A function in JavaScript is an object of type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Function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5740200" y="100080"/>
            <a:ext cx="32371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the interpreter's memory: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7403040" y="675000"/>
            <a:ext cx="834120" cy="550080"/>
          </a:xfrm>
          <a:prstGeom prst="rect">
            <a:avLst/>
          </a:prstGeom>
          <a:solidFill>
            <a:srgbClr val="cfe2f3">
              <a:alpha val="2000"/>
            </a:srgbClr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TextShape 5"/>
          <p:cNvSpPr txBox="1"/>
          <p:nvPr/>
        </p:nvSpPr>
        <p:spPr>
          <a:xfrm>
            <a:off x="6072480" y="568440"/>
            <a:ext cx="1154520" cy="762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6"/>
          <p:cNvSpPr/>
          <p:nvPr/>
        </p:nvSpPr>
        <p:spPr>
          <a:xfrm>
            <a:off x="7403040" y="1436760"/>
            <a:ext cx="1228320" cy="550080"/>
          </a:xfrm>
          <a:prstGeom prst="rect">
            <a:avLst/>
          </a:prstGeom>
          <a:solidFill>
            <a:srgbClr val="cfe2f3">
              <a:alpha val="2000"/>
            </a:srgbClr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true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TextShape 7"/>
          <p:cNvSpPr txBox="1"/>
          <p:nvPr/>
        </p:nvSpPr>
        <p:spPr>
          <a:xfrm>
            <a:off x="6072480" y="1330560"/>
            <a:ext cx="1154520" cy="762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TextShape 8"/>
          <p:cNvSpPr txBox="1"/>
          <p:nvPr/>
        </p:nvSpPr>
        <p:spPr>
          <a:xfrm>
            <a:off x="717480" y="1301400"/>
            <a:ext cx="7708680" cy="2745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x = 15;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let y = true;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greeting = function()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console.log('hello, world');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244440" y="3876120"/>
            <a:ext cx="472680" cy="344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5200c">
              <a:alpha val="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"/>
          <p:cNvSpPr/>
          <p:nvPr/>
        </p:nvSpPr>
        <p:spPr>
          <a:xfrm>
            <a:off x="5740200" y="100080"/>
            <a:ext cx="32371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the interpreter's memory: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7403040" y="675000"/>
            <a:ext cx="834120" cy="550080"/>
          </a:xfrm>
          <a:prstGeom prst="rect">
            <a:avLst/>
          </a:prstGeom>
          <a:solidFill>
            <a:srgbClr val="cfe2f3">
              <a:alpha val="2000"/>
            </a:srgbClr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TextShape 4"/>
          <p:cNvSpPr txBox="1"/>
          <p:nvPr/>
        </p:nvSpPr>
        <p:spPr>
          <a:xfrm>
            <a:off x="6072480" y="568440"/>
            <a:ext cx="1154520" cy="762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5"/>
          <p:cNvSpPr/>
          <p:nvPr/>
        </p:nvSpPr>
        <p:spPr>
          <a:xfrm>
            <a:off x="7403040" y="1436760"/>
            <a:ext cx="1228320" cy="550080"/>
          </a:xfrm>
          <a:prstGeom prst="rect">
            <a:avLst/>
          </a:prstGeom>
          <a:solidFill>
            <a:srgbClr val="cfe2f3">
              <a:alpha val="2000"/>
            </a:srgbClr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true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TextShape 6"/>
          <p:cNvSpPr txBox="1"/>
          <p:nvPr/>
        </p:nvSpPr>
        <p:spPr>
          <a:xfrm>
            <a:off x="6072480" y="1330560"/>
            <a:ext cx="1154520" cy="762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7"/>
          <p:cNvSpPr/>
          <p:nvPr/>
        </p:nvSpPr>
        <p:spPr>
          <a:xfrm>
            <a:off x="7403040" y="2275200"/>
            <a:ext cx="1479240" cy="550080"/>
          </a:xfrm>
          <a:prstGeom prst="rect">
            <a:avLst/>
          </a:prstGeom>
          <a:solidFill>
            <a:srgbClr val="cfe2f3">
              <a:alpha val="2000"/>
            </a:srgbClr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TextShape 8"/>
          <p:cNvSpPr txBox="1"/>
          <p:nvPr/>
        </p:nvSpPr>
        <p:spPr>
          <a:xfrm>
            <a:off x="5601600" y="2168640"/>
            <a:ext cx="1625760" cy="762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greeting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TextShape 9"/>
          <p:cNvSpPr txBox="1"/>
          <p:nvPr/>
        </p:nvSpPr>
        <p:spPr>
          <a:xfrm>
            <a:off x="288000" y="4483080"/>
            <a:ext cx="8695080" cy="206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"A function in JavaScript is an object of type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this really means: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Montserrat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you declare a function, there is an object of type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that gets created alongside the labeled block of executable code.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TextShape 10"/>
          <p:cNvSpPr txBox="1"/>
          <p:nvPr/>
        </p:nvSpPr>
        <p:spPr>
          <a:xfrm>
            <a:off x="717480" y="1301400"/>
            <a:ext cx="6583320" cy="2745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x = 15;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let y = true;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greeting = function()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console.log('hello, world');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properties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782640" y="1611000"/>
            <a:ext cx="7578360" cy="320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greeting = function()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console.log(greeting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console.log(greeting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.toString()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827280" y="4685400"/>
            <a:ext cx="7488720" cy="17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you declare a function, you create an object of type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Function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which has properties like: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onsolas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onsolas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toString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6174000" y="6001560"/>
            <a:ext cx="27529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4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properties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782640" y="1611000"/>
            <a:ext cx="7578360" cy="2343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greeting = function()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.call()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827280" y="4242600"/>
            <a:ext cx="7488720" cy="17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Function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objects also have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call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method, which invokes the underlying executable code associated with this function object.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4"/>
          <p:cNvSpPr/>
          <p:nvPr/>
        </p:nvSpPr>
        <p:spPr>
          <a:xfrm>
            <a:off x="6174000" y="6001560"/>
            <a:ext cx="27529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properties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782640" y="1611000"/>
            <a:ext cx="7578360" cy="320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greeting = function()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console.log('hello, world');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.call()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1144440" y="4699800"/>
            <a:ext cx="7488720" cy="17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an operation on the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spec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you use the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operator on a Function object, it is calling the object's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call()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method, which in turn executes the function's underlying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Code vs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773640" y="1368000"/>
            <a:ext cx="7578360" cy="5326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Important distinction: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9900ff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Function, the executable code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group of instructions to the computer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Function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the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JavaScript object, i.e. a set of property-value pairs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objects have executable code associated with them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executable code can be invoked by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();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.call();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Note: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is special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782640" y="1396080"/>
            <a:ext cx="7578360" cy="321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Only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objects have executable code associated with them.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Regular JS objects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be invoked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Regular JS objects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be given executable code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I.e. you can't make a regular JS object into a callable function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864000" y="4680000"/>
            <a:ext cx="7324920" cy="18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bear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= {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name: 'Ice Bear',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hobbies: ['knitting', 'cooking', 'dancing']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bear(); // error!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9" name="Google Shape;695;p100" descr=""/>
          <p:cNvPicPr/>
          <p:nvPr/>
        </p:nvPicPr>
        <p:blipFill>
          <a:blip r:embed="rId1"/>
          <a:srcRect l="0" t="0" r="4477" b="0"/>
          <a:stretch/>
        </p:blipFill>
        <p:spPr>
          <a:xfrm>
            <a:off x="3401640" y="6148800"/>
            <a:ext cx="5475240" cy="33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Objects vs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782640" y="5670000"/>
            <a:ext cx="7578360" cy="937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you can give your object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properties and then invoke those properties.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782640" y="1685160"/>
            <a:ext cx="7324920" cy="18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sayHello()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console.log('Ice Bear says hello');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{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name: 'Ice Bear',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hobbies: ['knitting', 'cooking', 'dancing'],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: </a:t>
            </a: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sayHello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bear.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6057000" y="4813200"/>
            <a:ext cx="27529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Function Objects vs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782640" y="5670000"/>
            <a:ext cx="7578360" cy="937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property is an object of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type.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782640" y="1685160"/>
            <a:ext cx="7324920" cy="18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sayHello()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console.log('Ice Bear says hello');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{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name: 'Ice Bear',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hobbies: ['knitting', 'cooking', 'dancing'],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: </a:t>
            </a: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sayHello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bear.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6057000" y="4813200"/>
            <a:ext cx="27529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203480" y="4852800"/>
            <a:ext cx="673704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Starting with this definition of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Button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Google Shape;112;p21" descr=""/>
          <p:cNvPicPr/>
          <p:nvPr/>
        </p:nvPicPr>
        <p:blipFill>
          <a:blip r:embed="rId1"/>
          <a:stretch/>
        </p:blipFill>
        <p:spPr>
          <a:xfrm>
            <a:off x="1032480" y="996480"/>
            <a:ext cx="7078680" cy="31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Why do we have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objects?!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Callbacks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782640" y="1560240"/>
            <a:ext cx="7578360" cy="477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really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come in handy for event-driven programming!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onDragStart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(event)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dragon.addEventListener('pointerdown',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onDragStart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Because every function declaration creates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object, we can pass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 as parameters to other functions.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Simple, contrived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782640" y="5976000"/>
            <a:ext cx="7578360" cy="367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3" name="Google Shape;729;p105" descr=""/>
          <p:cNvPicPr/>
          <p:nvPr/>
        </p:nvPicPr>
        <p:blipFill>
          <a:blip r:embed="rId2"/>
          <a:stretch/>
        </p:blipFill>
        <p:spPr>
          <a:xfrm>
            <a:off x="2193120" y="1609560"/>
            <a:ext cx="4757760" cy="433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-893880" y="5366520"/>
            <a:ext cx="7578360" cy="367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5" name="Google Shape;735;p106" descr=""/>
          <p:cNvPicPr/>
          <p:nvPr/>
        </p:nvPicPr>
        <p:blipFill>
          <a:blip r:embed="rId2"/>
          <a:stretch/>
        </p:blipFill>
        <p:spPr>
          <a:xfrm>
            <a:off x="516600" y="916560"/>
            <a:ext cx="4757760" cy="4331520"/>
          </a:xfrm>
          <a:prstGeom prst="rect">
            <a:avLst/>
          </a:prstGeom>
          <a:ln>
            <a:noFill/>
          </a:ln>
        </p:spPr>
      </p:pic>
      <p:sp>
        <p:nvSpPr>
          <p:cNvPr id="456" name="TextShape 2"/>
          <p:cNvSpPr txBox="1"/>
          <p:nvPr/>
        </p:nvSpPr>
        <p:spPr>
          <a:xfrm>
            <a:off x="5539680" y="1560240"/>
            <a:ext cx="3303720" cy="3578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his example is really contrived!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Aside from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would you ever want to pass a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as a parameter?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 real example: Callbacks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Another way we can communicate between classes is through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callback functions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Callback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A function that's passed as a parameter to another function, usually in response to something.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Callback: Present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782640" y="1407960"/>
            <a:ext cx="7974360" cy="1009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Let's have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Present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 communicate with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via callback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parameter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 attempt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1341360" y="273960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2720520" y="43459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5"/>
          <p:cNvSpPr/>
          <p:nvPr/>
        </p:nvSpPr>
        <p:spPr>
          <a:xfrm>
            <a:off x="2478240" y="3605400"/>
            <a:ext cx="549720" cy="72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6"/>
          <p:cNvSpPr/>
          <p:nvPr/>
        </p:nvSpPr>
        <p:spPr>
          <a:xfrm>
            <a:off x="2872800" y="449820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7"/>
          <p:cNvSpPr/>
          <p:nvPr/>
        </p:nvSpPr>
        <p:spPr>
          <a:xfrm>
            <a:off x="3025440" y="465048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8"/>
          <p:cNvSpPr/>
          <p:nvPr/>
        </p:nvSpPr>
        <p:spPr>
          <a:xfrm>
            <a:off x="3177720" y="48031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9"/>
          <p:cNvSpPr/>
          <p:nvPr/>
        </p:nvSpPr>
        <p:spPr>
          <a:xfrm>
            <a:off x="3330000" y="495540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Present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10"/>
          <p:cNvSpPr/>
          <p:nvPr/>
        </p:nvSpPr>
        <p:spPr>
          <a:xfrm>
            <a:off x="1307520" y="3779280"/>
            <a:ext cx="2111040" cy="79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Has a list of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Presents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11"/>
          <p:cNvSpPr/>
          <p:nvPr/>
        </p:nvSpPr>
        <p:spPr>
          <a:xfrm>
            <a:off x="5391000" y="4724640"/>
            <a:ext cx="347112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Each 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Present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saves an 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onOpenCallback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parameter in the constructor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 present is opened, fire the callback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2"/>
          <p:cNvSpPr/>
          <p:nvPr/>
        </p:nvSpPr>
        <p:spPr>
          <a:xfrm>
            <a:off x="3041280" y="2556360"/>
            <a:ext cx="5519520" cy="14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App has 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_onPresentOpened</a:t>
            </a:r>
            <a:r>
              <a:rPr b="1" lang="en-US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App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constructing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Presents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pass its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this._onPresentOpened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method as parameter to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Present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constructor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3" dur="indefinite" restart="never" nodeType="tmRoot">
          <p:childTnLst>
            <p:seq>
              <p:cTn id="1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in event handler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782640" y="3963960"/>
            <a:ext cx="7578360" cy="2151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Say, it's another error in our event handler...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3" name="Google Shape;765;p109" descr=""/>
          <p:cNvPicPr/>
          <p:nvPr/>
        </p:nvPicPr>
        <p:blipFill>
          <a:blip r:embed="rId1"/>
          <a:stretch/>
        </p:blipFill>
        <p:spPr>
          <a:xfrm>
            <a:off x="0" y="1738800"/>
            <a:ext cx="9143640" cy="202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5" dur="indefinite" restart="never" nodeType="tmRoot">
          <p:childTnLst>
            <p:seq>
              <p:cTn id="1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in a method: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Next time!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Overflow slides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9" dur="indefinite" restart="never" nodeType="tmRoot">
          <p:childTnLst>
            <p:seq>
              <p:cTn id="1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this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in a method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782640" y="1685160"/>
            <a:ext cx="7324920" cy="334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sayHello()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.name + ' says hello');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{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name: 'Ice Bear',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hobbies: ['knitting', 'cooking', 'dancing'],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greeting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: sayHello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bear.greeting();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6313320" y="4316040"/>
            <a:ext cx="27529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565920" y="5290560"/>
            <a:ext cx="7758720" cy="1283760"/>
          </a:xfrm>
          <a:prstGeom prst="roundRect">
            <a:avLst>
              <a:gd name="adj" fmla="val 16667"/>
            </a:avLst>
          </a:prstGeom>
          <a:solidFill>
            <a:srgbClr val="f4e772">
              <a:alpha val="3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we use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a function that is not being invoked by an event handler,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this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set to the object on which the method is called.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1" dur="indefinite" restart="never" nodeType="tmRoot">
          <p:childTnLst>
            <p:seq>
              <p:cTn id="1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2019-04-28T23:44:04Z</dcterms:modified>
  <cp:revision>15</cp:revision>
  <dc:subject/>
  <dc:title/>
</cp:coreProperties>
</file>